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4" r:id="rId14"/>
    <p:sldId id="276" r:id="rId15"/>
    <p:sldId id="269" r:id="rId16"/>
    <p:sldId id="270" r:id="rId17"/>
    <p:sldId id="271" r:id="rId18"/>
    <p:sldId id="272" r:id="rId19"/>
    <p:sldId id="275" r:id="rId20"/>
    <p:sldId id="273" r:id="rId21"/>
  </p:sldIdLst>
  <p:sldSz cx="9144000" cy="5143500" type="screen16x9"/>
  <p:notesSz cx="6858000" cy="9144000"/>
  <p:defaultTextStyle>
    <a:defPPr>
      <a:defRPr lang="ko-KR"/>
    </a:defPPr>
    <a:lvl1pPr marL="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D1D8C36-8095-4CFC-8F88-788B9AE88FC5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4"/>
            <p14:sldId id="276"/>
            <p14:sldId id="269"/>
            <p14:sldId id="270"/>
            <p14:sldId id="271"/>
            <p14:sldId id="272"/>
            <p14:sldId id="275"/>
            <p14:sldId id="27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g jun" initials="jj" lastIdx="1" clrIdx="0"/>
  <p:cmAuthor id="2" name=" " initials="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3303"/>
    <a:srgbClr val="E62427"/>
    <a:srgbClr val="289893"/>
    <a:srgbClr val="FF2D2D"/>
    <a:srgbClr val="EF9839"/>
    <a:srgbClr val="AD5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85484" autoAdjust="0"/>
  </p:normalViewPr>
  <p:slideViewPr>
    <p:cSldViewPr snapToGrid="0">
      <p:cViewPr>
        <p:scale>
          <a:sx n="140" d="100"/>
          <a:sy n="140" d="100"/>
        </p:scale>
        <p:origin x="-804" y="-72"/>
      </p:cViewPr>
      <p:guideLst>
        <p:guide orient="horz" pos="2160"/>
        <p:guide orient="horz" pos="1620"/>
        <p:guide pos="38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88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E9FF7-9F29-4E3F-A1DF-D09FF4CE88AC}" type="datetimeFigureOut">
              <a:rPr lang="ko-KR" altLang="en-US" smtClean="0"/>
              <a:t>2020-11-08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C5255-22BC-4A66-963C-2644A3CE70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054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D1E2F-C044-47F9-AD5C-DB0A62540310}" type="datetimeFigureOut">
              <a:rPr lang="ko-KR" altLang="en-US" smtClean="0"/>
              <a:t>2020-11-08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950F9-ACEA-4260-AA4C-D23494B1F69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7947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950F9-ACEA-4260-AA4C-D23494B1F69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653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950F9-ACEA-4260-AA4C-D23494B1F69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653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950F9-ACEA-4260-AA4C-D23494B1F69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65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950F9-ACEA-4260-AA4C-D23494B1F69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653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950F9-ACEA-4260-AA4C-D23494B1F69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653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950F9-ACEA-4260-AA4C-D23494B1F69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653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950F9-ACEA-4260-AA4C-D23494B1F69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653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950F9-ACEA-4260-AA4C-D23494B1F69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653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950F9-ACEA-4260-AA4C-D23494B1F69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653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950F9-ACEA-4260-AA4C-D23494B1F69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653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950F9-ACEA-4260-AA4C-D23494B1F69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653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8D30-C9E0-4F51-B7EA-8364CB62E8AC}" type="datetimeFigureOut">
              <a:rPr lang="ko-KR" altLang="en-US" smtClean="0"/>
              <a:t>2020-11-08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8030-D9AA-406E-905A-9DA7914551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92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8D30-C9E0-4F51-B7EA-8364CB62E8AC}" type="datetimeFigureOut">
              <a:rPr lang="ko-KR" altLang="en-US" smtClean="0"/>
              <a:t>2020-11-08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8030-D9AA-406E-905A-9DA7914551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63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8D30-C9E0-4F51-B7EA-8364CB62E8AC}" type="datetimeFigureOut">
              <a:rPr lang="ko-KR" altLang="en-US" smtClean="0"/>
              <a:t>2020-11-08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8030-D9AA-406E-905A-9DA7914551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6875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[빨강]A_zepe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132" y="678770"/>
            <a:ext cx="8223647" cy="3643710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내용을 입력해주세요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2" name="내용 개체 틀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90" y="32814"/>
            <a:ext cx="7869266" cy="406831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342901" y="82551"/>
            <a:ext cx="2654300" cy="301727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700923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8D30-C9E0-4F51-B7EA-8364CB62E8AC}" type="datetimeFigureOut">
              <a:rPr lang="ko-KR" altLang="en-US" smtClean="0"/>
              <a:t>2020-11-08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8030-D9AA-406E-905A-9DA7914551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80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8D30-C9E0-4F51-B7EA-8364CB62E8AC}" type="datetimeFigureOut">
              <a:rPr lang="ko-KR" altLang="en-US" smtClean="0"/>
              <a:t>2020-11-08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8030-D9AA-406E-905A-9DA7914551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892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8D30-C9E0-4F51-B7EA-8364CB62E8AC}" type="datetimeFigureOut">
              <a:rPr lang="ko-KR" altLang="en-US" smtClean="0"/>
              <a:t>2020-11-08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8030-D9AA-406E-905A-9DA7914551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33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8D30-C9E0-4F51-B7EA-8364CB62E8AC}" type="datetimeFigureOut">
              <a:rPr lang="ko-KR" altLang="en-US" smtClean="0"/>
              <a:t>2020-11-08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8030-D9AA-406E-905A-9DA7914551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631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8D30-C9E0-4F51-B7EA-8364CB62E8AC}" type="datetimeFigureOut">
              <a:rPr lang="ko-KR" altLang="en-US" smtClean="0"/>
              <a:t>2020-11-08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8030-D9AA-406E-905A-9DA7914551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81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8D30-C9E0-4F51-B7EA-8364CB62E8AC}" type="datetimeFigureOut">
              <a:rPr lang="ko-KR" altLang="en-US" smtClean="0"/>
              <a:t>2020-11-08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8030-D9AA-406E-905A-9DA7914551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38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8D30-C9E0-4F51-B7EA-8364CB62E8AC}" type="datetimeFigureOut">
              <a:rPr lang="ko-KR" altLang="en-US" smtClean="0"/>
              <a:t>2020-11-08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8030-D9AA-406E-905A-9DA7914551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996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8D30-C9E0-4F51-B7EA-8364CB62E8AC}" type="datetimeFigureOut">
              <a:rPr lang="ko-KR" altLang="en-US" smtClean="0"/>
              <a:t>2020-11-08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8030-D9AA-406E-905A-9DA7914551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48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F8D30-C9E0-4F51-B7EA-8364CB62E8AC}" type="datetimeFigureOut">
              <a:rPr lang="ko-KR" altLang="en-US" smtClean="0"/>
              <a:t>2020-11-08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18030-D9AA-406E-905A-9DA7914551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133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7804F878-1EE3-4155-AB43-F2E93A1F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시작하기 전 </a:t>
            </a:r>
            <a:endParaRPr lang="ko-KR" altLang="en-US" dirty="0"/>
          </a:p>
        </p:txBody>
      </p:sp>
      <p:sp>
        <p:nvSpPr>
          <p:cNvPr id="5" name="순서도: 대체 처리 4">
            <a:extLst>
              <a:ext uri="{FF2B5EF4-FFF2-40B4-BE49-F238E27FC236}">
                <a16:creationId xmlns="" xmlns:a16="http://schemas.microsoft.com/office/drawing/2014/main" id="{FE45BF04-14EF-45D8-98CF-A740F6E64F23}"/>
              </a:ext>
            </a:extLst>
          </p:cNvPr>
          <p:cNvSpPr>
            <a:spLocks/>
          </p:cNvSpPr>
          <p:nvPr/>
        </p:nvSpPr>
        <p:spPr>
          <a:xfrm>
            <a:off x="84748" y="4148018"/>
            <a:ext cx="8314973" cy="591694"/>
          </a:xfrm>
          <a:prstGeom prst="flowChartAlternateProcess">
            <a:avLst/>
          </a:prstGeom>
          <a:solidFill>
            <a:schemeClr val="bg2">
              <a:lumMod val="5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6" name="Picture 2" descr="http://www.clipartbest.com/cliparts/di7/j8g/di7j8gBxT.png">
            <a:extLst>
              <a:ext uri="{FF2B5EF4-FFF2-40B4-BE49-F238E27FC236}">
                <a16:creationId xmlns="" xmlns:a16="http://schemas.microsoft.com/office/drawing/2014/main" id="{42348E03-9A6A-4996-97AA-CAF5A3196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96" y="4216059"/>
            <a:ext cx="382701" cy="42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FB3A937-54E0-4798-BE19-67FCD5FC776F}"/>
              </a:ext>
            </a:extLst>
          </p:cNvPr>
          <p:cNvSpPr txBox="1"/>
          <p:nvPr/>
        </p:nvSpPr>
        <p:spPr>
          <a:xfrm>
            <a:off x="756847" y="4261875"/>
            <a:ext cx="447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어릴 때 놀던 놀이터나 즐겨 놀았던 </a:t>
            </a:r>
            <a:r>
              <a:rPr lang="ko-KR" altLang="en-US" sz="1800" dirty="0" smtClean="0">
                <a:solidFill>
                  <a:schemeClr val="bg1"/>
                </a:solidFill>
              </a:rPr>
              <a:t>장소</a:t>
            </a:r>
            <a:r>
              <a:rPr lang="en-US" altLang="ko-KR" sz="1800" dirty="0" smtClean="0">
                <a:solidFill>
                  <a:schemeClr val="bg1"/>
                </a:solidFill>
              </a:rPr>
              <a:t>?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854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7804F878-1EE3-4155-AB43-F2E93A1F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좋은 레벨 디자인은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="" xmlns:a16="http://schemas.microsoft.com/office/drawing/2014/main" id="{FE45BF04-14EF-45D8-98CF-A740F6E64F23}"/>
              </a:ext>
            </a:extLst>
          </p:cNvPr>
          <p:cNvSpPr>
            <a:spLocks/>
          </p:cNvSpPr>
          <p:nvPr/>
        </p:nvSpPr>
        <p:spPr>
          <a:xfrm>
            <a:off x="84748" y="4148018"/>
            <a:ext cx="8314973" cy="591694"/>
          </a:xfrm>
          <a:prstGeom prst="flowChartAlternateProcess">
            <a:avLst/>
          </a:prstGeom>
          <a:solidFill>
            <a:schemeClr val="bg2">
              <a:lumMod val="5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0" name="Picture 2" descr="http://www.clipartbest.com/cliparts/di7/j8g/di7j8gBxT.png">
            <a:extLst>
              <a:ext uri="{FF2B5EF4-FFF2-40B4-BE49-F238E27FC236}">
                <a16:creationId xmlns="" xmlns:a16="http://schemas.microsoft.com/office/drawing/2014/main" id="{42348E03-9A6A-4996-97AA-CAF5A3196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96" y="4216059"/>
            <a:ext cx="382701" cy="42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FB3A937-54E0-4798-BE19-67FCD5FC776F}"/>
              </a:ext>
            </a:extLst>
          </p:cNvPr>
          <p:cNvSpPr txBox="1"/>
          <p:nvPr/>
        </p:nvSpPr>
        <p:spPr>
          <a:xfrm>
            <a:off x="756847" y="4261875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chemeClr val="bg1"/>
                </a:solidFill>
              </a:rPr>
              <a:t>게임 </a:t>
            </a:r>
            <a:r>
              <a:rPr lang="ko-KR" altLang="en-US" sz="1800" dirty="0" err="1" smtClean="0">
                <a:solidFill>
                  <a:schemeClr val="bg1"/>
                </a:solidFill>
              </a:rPr>
              <a:t>컨셉과</a:t>
            </a:r>
            <a:r>
              <a:rPr lang="ko-KR" altLang="en-US" sz="1800" dirty="0" smtClean="0">
                <a:solidFill>
                  <a:schemeClr val="bg1"/>
                </a:solidFill>
              </a:rPr>
              <a:t> 일치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11" y="634774"/>
            <a:ext cx="5215789" cy="2924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8637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7804F878-1EE3-4155-AB43-F2E93A1F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좋은 레벨 디자인은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="" xmlns:a16="http://schemas.microsoft.com/office/drawing/2014/main" id="{FE45BF04-14EF-45D8-98CF-A740F6E64F23}"/>
              </a:ext>
            </a:extLst>
          </p:cNvPr>
          <p:cNvSpPr>
            <a:spLocks/>
          </p:cNvSpPr>
          <p:nvPr/>
        </p:nvSpPr>
        <p:spPr>
          <a:xfrm>
            <a:off x="84748" y="4148018"/>
            <a:ext cx="8314973" cy="591694"/>
          </a:xfrm>
          <a:prstGeom prst="flowChartAlternateProcess">
            <a:avLst/>
          </a:prstGeom>
          <a:solidFill>
            <a:schemeClr val="bg2">
              <a:lumMod val="5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0" name="Picture 2" descr="http://www.clipartbest.com/cliparts/di7/j8g/di7j8gBxT.png">
            <a:extLst>
              <a:ext uri="{FF2B5EF4-FFF2-40B4-BE49-F238E27FC236}">
                <a16:creationId xmlns="" xmlns:a16="http://schemas.microsoft.com/office/drawing/2014/main" id="{42348E03-9A6A-4996-97AA-CAF5A3196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96" y="4216059"/>
            <a:ext cx="382701" cy="42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FB3A937-54E0-4798-BE19-67FCD5FC776F}"/>
              </a:ext>
            </a:extLst>
          </p:cNvPr>
          <p:cNvSpPr txBox="1"/>
          <p:nvPr/>
        </p:nvSpPr>
        <p:spPr>
          <a:xfrm>
            <a:off x="756847" y="426187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chemeClr val="bg1"/>
                </a:solidFill>
              </a:rPr>
              <a:t>돌발 상황과 변수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46" y="607940"/>
            <a:ext cx="2536232" cy="328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523" y="2214811"/>
            <a:ext cx="2405277" cy="1678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421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일상에서의 레벨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9346" y="1057300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백화점에는 시계와 창문이 없다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0611" y="1973092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백화점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층은 화장실을 잘 설치하지 않는다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2508" y="3073524"/>
            <a:ext cx="762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대형 할인점 상품 진열에서 맨 아래쪽은 누구에게 맞추기 위함인가</a:t>
            </a:r>
            <a:r>
              <a:rPr lang="en-US" altLang="ko-KR" dirty="0" smtClean="0"/>
              <a:t>?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3773" y="4214580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계산대 앞에 시원한 음료나 껌을 배치한다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0217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레벨 디자인 </a:t>
            </a:r>
            <a:r>
              <a:rPr lang="ko-KR" altLang="en-US" dirty="0" err="1" smtClean="0"/>
              <a:t>컨셉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16538" y="3533071"/>
            <a:ext cx="53312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/>
              <a:t>던전은</a:t>
            </a:r>
            <a:r>
              <a:rPr lang="ko-KR" altLang="en-US" dirty="0" smtClean="0"/>
              <a:t> 언제 시작되었는가</a:t>
            </a:r>
            <a:r>
              <a:rPr lang="en-US" altLang="ko-KR" dirty="0" smtClean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던전의</a:t>
            </a:r>
            <a:r>
              <a:rPr lang="ko-KR" altLang="en-US" dirty="0" smtClean="0"/>
              <a:t> 보스가 존재하는가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존재한다면</a:t>
            </a:r>
            <a:r>
              <a:rPr lang="en-US" altLang="ko-KR" dirty="0" smtClean="0"/>
              <a:t>? </a:t>
            </a:r>
            <a:r>
              <a:rPr lang="ko-KR" altLang="en-US" dirty="0" smtClean="0"/>
              <a:t>누구인가</a:t>
            </a:r>
            <a:r>
              <a:rPr lang="en-US" altLang="ko-KR" dirty="0" smtClean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던전을</a:t>
            </a:r>
            <a:r>
              <a:rPr lang="ko-KR" altLang="en-US" dirty="0" smtClean="0"/>
              <a:t> 공략 하는 목표는 무엇인가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보상</a:t>
            </a:r>
            <a:r>
              <a:rPr lang="en-US" altLang="ko-KR" dirty="0" smtClean="0"/>
              <a:t>? </a:t>
            </a:r>
            <a:r>
              <a:rPr lang="ko-KR" altLang="en-US" dirty="0" smtClean="0"/>
              <a:t>명예</a:t>
            </a:r>
            <a:r>
              <a:rPr lang="en-US" altLang="ko-KR" dirty="0" smtClean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위 내용을 기반으로 간단하게 </a:t>
            </a:r>
            <a:r>
              <a:rPr lang="ko-KR" altLang="en-US" dirty="0" err="1" smtClean="0"/>
              <a:t>던전</a:t>
            </a:r>
            <a:r>
              <a:rPr lang="ko-KR" altLang="en-US" dirty="0"/>
              <a:t> </a:t>
            </a:r>
            <a:r>
              <a:rPr lang="ko-KR" altLang="en-US" dirty="0" smtClean="0"/>
              <a:t>스토리를 작성 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7" y="771525"/>
            <a:ext cx="2558622" cy="223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092" y="811866"/>
            <a:ext cx="3297231" cy="213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6360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맵</a:t>
            </a:r>
            <a:r>
              <a:rPr lang="ko-KR" altLang="en-US" dirty="0" smtClean="0"/>
              <a:t> 디자인 방법론</a:t>
            </a:r>
            <a:endParaRPr lang="ko-KR" altLang="en-US" dirty="0"/>
          </a:p>
        </p:txBody>
      </p:sp>
      <p:pic>
        <p:nvPicPr>
          <p:cNvPr id="1026" name="Picture 2" descr="Opened notepad with pencil sketchbook or diary Vector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67"/>
          <a:stretch/>
        </p:blipFill>
        <p:spPr bwMode="auto">
          <a:xfrm>
            <a:off x="0" y="1137729"/>
            <a:ext cx="3128516" cy="216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캠핑카 자작 도면은 어떻게 만드나요? 도면 프로그램 Sketchup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2"/>
          <a:stretch/>
        </p:blipFill>
        <p:spPr bwMode="auto">
          <a:xfrm>
            <a:off x="3333600" y="1244342"/>
            <a:ext cx="2790448" cy="195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cel Icons - Download 136 Free Excel icons he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048" y="1528948"/>
            <a:ext cx="1514054" cy="15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676800" y="3736800"/>
            <a:ext cx="1562400" cy="33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스케치 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96800" y="3711600"/>
            <a:ext cx="1483200" cy="36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스케치 업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025075" y="3643200"/>
            <a:ext cx="1330902" cy="345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엑셀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3022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맵</a:t>
            </a:r>
            <a:r>
              <a:rPr lang="ko-KR" altLang="en-US" dirty="0" smtClean="0"/>
              <a:t> 디자인 기초 스케치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E90008E-1FE5-45FC-A2EF-9086893EE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840995"/>
            <a:ext cx="4732301" cy="34831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4576731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시작지점을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0622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맵</a:t>
            </a:r>
            <a:r>
              <a:rPr lang="ko-KR" altLang="en-US" dirty="0"/>
              <a:t> 디자인 기초 스케치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02915DA-2C6A-4962-9175-E27E967E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7" y="951731"/>
            <a:ext cx="5472608" cy="35272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4576731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시작 지점을 중심으로 구역을 나눔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614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맵</a:t>
            </a:r>
            <a:r>
              <a:rPr lang="ko-KR" altLang="en-US" dirty="0"/>
              <a:t> 디자인 기초 스케치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722A72D-1B3F-45C4-A6D2-83023A3D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5" y="878276"/>
            <a:ext cx="5054383" cy="34958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4576731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최종 지역 까지 경로를 설정함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46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맵</a:t>
            </a:r>
            <a:r>
              <a:rPr lang="ko-KR" altLang="en-US" dirty="0"/>
              <a:t> 디자인 기초 스케치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4D42F9A-BB8B-4EA5-9A63-602F0BD4C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" y="863250"/>
            <a:ext cx="5180905" cy="3495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4576731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각 지역마다 난이도를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3629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4D42F9A-BB8B-4EA5-9A63-602F0BD4C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32314"/>
            <a:ext cx="3892491" cy="236348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627784" y="548460"/>
            <a:ext cx="720080" cy="64807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059833" y="541478"/>
            <a:ext cx="1080991" cy="331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4140823" y="94810"/>
            <a:ext cx="1872208" cy="90730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1003 : 2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1005 : 3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1009 :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657953"/>
            <a:ext cx="2883748" cy="252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타원 13"/>
          <p:cNvSpPr/>
          <p:nvPr/>
        </p:nvSpPr>
        <p:spPr>
          <a:xfrm>
            <a:off x="4967609" y="2149566"/>
            <a:ext cx="273596" cy="24623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078679" y="2920756"/>
            <a:ext cx="273596" cy="24623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894120" y="2714915"/>
            <a:ext cx="273596" cy="24623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580112" y="1301514"/>
            <a:ext cx="2160240" cy="7128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ID :1003</a:t>
            </a:r>
          </a:p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마리수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: 2</a:t>
            </a:r>
            <a:r>
              <a:rPr lang="ko-KR" altLang="en-US" sz="1000" dirty="0" smtClean="0">
                <a:solidFill>
                  <a:schemeClr val="tx1"/>
                </a:solidFill>
              </a:rPr>
              <a:t>마리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Name :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고블린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특이사항 </a:t>
            </a:r>
            <a:r>
              <a:rPr lang="en-US" altLang="ko-KR" sz="1000" dirty="0" smtClean="0">
                <a:solidFill>
                  <a:schemeClr val="tx1"/>
                </a:solidFill>
              </a:rPr>
              <a:t>: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비 선공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몹이며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자신이 불리해지면 지원군을 부름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stCxn id="14" idx="7"/>
            <a:endCxn id="3" idx="1"/>
          </p:cNvCxnSpPr>
          <p:nvPr/>
        </p:nvCxnSpPr>
        <p:spPr>
          <a:xfrm flipV="1">
            <a:off x="5201138" y="1657953"/>
            <a:ext cx="378974" cy="5276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3" y="801596"/>
            <a:ext cx="931641" cy="1212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2620888" y="2920755"/>
            <a:ext cx="2959224" cy="10326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ID :1005</a:t>
            </a:r>
          </a:p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마리수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: 3</a:t>
            </a:r>
            <a:r>
              <a:rPr lang="ko-KR" altLang="en-US" sz="1000" dirty="0" smtClean="0">
                <a:solidFill>
                  <a:schemeClr val="tx1"/>
                </a:solidFill>
              </a:rPr>
              <a:t>마리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Name : </a:t>
            </a:r>
            <a:r>
              <a:rPr lang="ko-KR" altLang="en-US" sz="1000" dirty="0" smtClean="0">
                <a:solidFill>
                  <a:schemeClr val="tx1"/>
                </a:solidFill>
              </a:rPr>
              <a:t>놀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특이사항 </a:t>
            </a:r>
            <a:r>
              <a:rPr lang="en-US" altLang="ko-KR" sz="1000" dirty="0" smtClean="0">
                <a:solidFill>
                  <a:schemeClr val="tx1"/>
                </a:solidFill>
              </a:rPr>
              <a:t>: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선공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몹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cxnSp>
        <p:nvCxnSpPr>
          <p:cNvPr id="25" name="직선 연결선 24"/>
          <p:cNvCxnSpPr>
            <a:stCxn id="24" idx="3"/>
            <a:endCxn id="15" idx="1"/>
          </p:cNvCxnSpPr>
          <p:nvPr/>
        </p:nvCxnSpPr>
        <p:spPr>
          <a:xfrm flipH="1" flipV="1">
            <a:off x="5118746" y="2956816"/>
            <a:ext cx="461366" cy="4802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030919" y="2720345"/>
            <a:ext cx="2288649" cy="1113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ID :1009</a:t>
            </a:r>
          </a:p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마리수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: 1</a:t>
            </a:r>
            <a:r>
              <a:rPr lang="ko-KR" altLang="en-US" sz="1000" dirty="0" smtClean="0">
                <a:solidFill>
                  <a:schemeClr val="tx1"/>
                </a:solidFill>
              </a:rPr>
              <a:t>마리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Name :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오우</a:t>
            </a:r>
            <a:r>
              <a:rPr lang="ko-KR" altLang="en-US" sz="1000" dirty="0" err="1">
                <a:solidFill>
                  <a:schemeClr val="tx1"/>
                </a:solidFill>
              </a:rPr>
              <a:t>거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특이사항 </a:t>
            </a:r>
            <a:r>
              <a:rPr lang="en-US" altLang="ko-KR" sz="1000" dirty="0" smtClean="0">
                <a:solidFill>
                  <a:schemeClr val="tx1"/>
                </a:solidFill>
              </a:rPr>
              <a:t>: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선공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몹이며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해당 지역의 보스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1009</a:t>
            </a:r>
            <a:r>
              <a:rPr lang="ko-KR" altLang="en-US" sz="1000" dirty="0" smtClean="0">
                <a:solidFill>
                  <a:schemeClr val="tx1"/>
                </a:solidFill>
              </a:rPr>
              <a:t>가 사망할 경우 다음 </a:t>
            </a:r>
            <a:r>
              <a:rPr lang="en-US" altLang="ko-KR" sz="1000" dirty="0" smtClean="0">
                <a:solidFill>
                  <a:schemeClr val="tx1"/>
                </a:solidFill>
              </a:rPr>
              <a:t>Zone </a:t>
            </a:r>
            <a:r>
              <a:rPr lang="ko-KR" altLang="en-US" sz="1000" dirty="0" smtClean="0">
                <a:solidFill>
                  <a:schemeClr val="tx1"/>
                </a:solidFill>
              </a:rPr>
              <a:t>오픈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013" y="3257553"/>
            <a:ext cx="1016711" cy="129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374" y="3267572"/>
            <a:ext cx="1121545" cy="133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46501" y="4451457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지역 특색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01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7804F878-1EE3-4155-AB43-F2E93A1F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시작하기 전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81065" y="3034129"/>
            <a:ext cx="83690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미야모토</a:t>
            </a:r>
            <a:r>
              <a:rPr lang="ko-KR" altLang="en-US" dirty="0"/>
              <a:t> </a:t>
            </a:r>
            <a:r>
              <a:rPr lang="ko-KR" altLang="en-US" dirty="0" err="1"/>
              <a:t>시게루의</a:t>
            </a:r>
            <a:r>
              <a:rPr lang="ko-KR" altLang="en-US" dirty="0"/>
              <a:t> 갖가지 경험은 다소 공통된 면이 있다</a:t>
            </a:r>
            <a:r>
              <a:rPr lang="en-US" altLang="ko-KR" dirty="0"/>
              <a:t>. </a:t>
            </a:r>
            <a:r>
              <a:rPr lang="ko-KR" altLang="en-US" dirty="0"/>
              <a:t>어린 시절 산을 타며 뛰어 놀던 순수했던 기억</a:t>
            </a:r>
            <a:r>
              <a:rPr lang="en-US" altLang="ko-KR" dirty="0"/>
              <a:t>, [</a:t>
            </a:r>
            <a:r>
              <a:rPr lang="ko-KR" altLang="en-US" dirty="0" err="1"/>
              <a:t>피터맨</a:t>
            </a:r>
            <a:r>
              <a:rPr lang="en-US" altLang="ko-KR" dirty="0"/>
              <a:t>]</a:t>
            </a:r>
            <a:r>
              <a:rPr lang="ko-KR" altLang="en-US" dirty="0"/>
              <a:t>과 </a:t>
            </a:r>
            <a:r>
              <a:rPr lang="en-US" altLang="ko-KR" dirty="0"/>
              <a:t>[</a:t>
            </a:r>
            <a:r>
              <a:rPr lang="ko-KR" altLang="en-US" dirty="0"/>
              <a:t>백설공주</a:t>
            </a:r>
            <a:r>
              <a:rPr lang="en-US" altLang="ko-KR" dirty="0"/>
              <a:t>] </a:t>
            </a:r>
            <a:r>
              <a:rPr lang="ko-KR" altLang="en-US" dirty="0"/>
              <a:t>같은 인형극에 관한 관심</a:t>
            </a:r>
            <a:r>
              <a:rPr lang="en-US" altLang="ko-KR" dirty="0"/>
              <a:t>, [</a:t>
            </a:r>
            <a:r>
              <a:rPr lang="ko-KR" altLang="en-US" dirty="0"/>
              <a:t>아톰</a:t>
            </a:r>
            <a:r>
              <a:rPr lang="en-US" altLang="ko-KR" dirty="0"/>
              <a:t>]</a:t>
            </a:r>
            <a:r>
              <a:rPr lang="ko-KR" altLang="en-US" dirty="0"/>
              <a:t>에서 </a:t>
            </a:r>
            <a:r>
              <a:rPr lang="ko-KR" altLang="en-US" dirty="0" err="1"/>
              <a:t>자극받은</a:t>
            </a:r>
            <a:r>
              <a:rPr lang="ko-KR" altLang="en-US" dirty="0"/>
              <a:t> 만화 그리기</a:t>
            </a:r>
            <a:r>
              <a:rPr lang="en-US" altLang="ko-KR" dirty="0"/>
              <a:t>, </a:t>
            </a:r>
            <a:r>
              <a:rPr lang="ko-KR" altLang="en-US" dirty="0"/>
              <a:t>그리고 음악까지</a:t>
            </a:r>
            <a:r>
              <a:rPr lang="en-US" altLang="ko-KR" dirty="0"/>
              <a:t>. </a:t>
            </a:r>
            <a:r>
              <a:rPr lang="ko-KR" altLang="en-US" dirty="0"/>
              <a:t>그가 관심을 둔 대부분의 경험은 문화와 예술 분야에 가까이 있었다</a:t>
            </a:r>
            <a:r>
              <a:rPr lang="en-US" altLang="ko-KR" dirty="0"/>
              <a:t>. </a:t>
            </a:r>
            <a:r>
              <a:rPr lang="ko-KR" altLang="en-US" dirty="0"/>
              <a:t>어쩌면</a:t>
            </a:r>
            <a:r>
              <a:rPr lang="en-US" altLang="ko-KR" dirty="0"/>
              <a:t>, </a:t>
            </a:r>
            <a:r>
              <a:rPr lang="ko-KR" altLang="en-US" dirty="0"/>
              <a:t>훗날 그가 </a:t>
            </a:r>
            <a:r>
              <a:rPr lang="en-US" altLang="ko-KR" dirty="0"/>
              <a:t>'</a:t>
            </a:r>
            <a:r>
              <a:rPr lang="ko-KR" altLang="en-US" dirty="0"/>
              <a:t>게임</a:t>
            </a:r>
            <a:r>
              <a:rPr lang="en-US" altLang="ko-KR" dirty="0"/>
              <a:t>'</a:t>
            </a:r>
            <a:r>
              <a:rPr lang="ko-KR" altLang="en-US" dirty="0"/>
              <a:t>이란 녀석을 만나고</a:t>
            </a:r>
            <a:r>
              <a:rPr lang="en-US" altLang="ko-KR" dirty="0"/>
              <a:t>, </a:t>
            </a:r>
            <a:r>
              <a:rPr lang="ko-KR" altLang="en-US" dirty="0"/>
              <a:t>이를 정복하게 된 데에는 이런 필연적 과정이 있기 때문이 아닐까 싶다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59"/>
          <a:stretch/>
        </p:blipFill>
        <p:spPr bwMode="auto">
          <a:xfrm>
            <a:off x="2551686" y="645263"/>
            <a:ext cx="3009298" cy="15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984" y="644340"/>
            <a:ext cx="2736692" cy="1559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0" y="650037"/>
            <a:ext cx="2435606" cy="154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897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레벨 디자인의 요소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BFA7791-A576-4638-AB67-AA334A924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1" y="875276"/>
            <a:ext cx="3152541" cy="2171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3291830"/>
            <a:ext cx="755527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지형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지형의 형태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평야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계곡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다리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유저의 게임플레이가 영향</a:t>
            </a:r>
            <a:endParaRPr lang="en-US" altLang="ko-KR" sz="1400" dirty="0"/>
          </a:p>
          <a:p>
            <a:r>
              <a:rPr lang="en-US" altLang="ko-KR" sz="1400" dirty="0" smtClean="0"/>
              <a:t>RTS </a:t>
            </a:r>
            <a:r>
              <a:rPr lang="ko-KR" altLang="en-US" sz="1400" dirty="0" smtClean="0"/>
              <a:t>병목지역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턴방식에</a:t>
            </a:r>
            <a:r>
              <a:rPr lang="ko-KR" altLang="en-US" sz="1400" dirty="0" smtClean="0"/>
              <a:t> 특정 타일 속성에 영향</a:t>
            </a:r>
            <a:endParaRPr lang="en-US" altLang="ko-KR" sz="1400" dirty="0" smtClean="0"/>
          </a:p>
          <a:p>
            <a:r>
              <a:rPr lang="ko-KR" altLang="en-US" sz="1400" b="1" dirty="0" err="1" smtClean="0"/>
              <a:t>몬스터</a:t>
            </a:r>
            <a:r>
              <a:rPr lang="ko-KR" altLang="en-US" sz="1400" b="1" dirty="0" smtClean="0"/>
              <a:t> 레벨 </a:t>
            </a:r>
            <a:r>
              <a:rPr lang="en-US" altLang="ko-KR" sz="1400" b="1" dirty="0" smtClean="0"/>
              <a:t>: </a:t>
            </a:r>
            <a:r>
              <a:rPr lang="ko-KR" altLang="en-US" sz="1400" dirty="0" smtClean="0"/>
              <a:t>해당 지역에 얼마나 강한 수준의 </a:t>
            </a:r>
            <a:r>
              <a:rPr lang="ko-KR" altLang="en-US" sz="1400" dirty="0" err="1" smtClean="0"/>
              <a:t>몬스터를</a:t>
            </a:r>
            <a:r>
              <a:rPr lang="ko-KR" altLang="en-US" sz="1400" dirty="0" smtClean="0"/>
              <a:t> 배치하냐가 중요한 요인</a:t>
            </a:r>
            <a:endParaRPr lang="en-US" altLang="ko-KR" sz="1400" b="1" dirty="0" smtClean="0"/>
          </a:p>
          <a:p>
            <a:r>
              <a:rPr lang="ko-KR" altLang="en-US" sz="1400" b="1" dirty="0" err="1" smtClean="0"/>
              <a:t>몬스터</a:t>
            </a:r>
            <a:r>
              <a:rPr lang="ko-KR" altLang="en-US" sz="1400" b="1" dirty="0" smtClean="0"/>
              <a:t> 공격방식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얼만큼 똑똑한 </a:t>
            </a:r>
            <a:r>
              <a:rPr lang="ko-KR" altLang="en-US" sz="1400" dirty="0" err="1" smtClean="0"/>
              <a:t>몬스터를</a:t>
            </a:r>
            <a:r>
              <a:rPr lang="ko-KR" altLang="en-US" sz="1400" dirty="0" smtClean="0"/>
              <a:t> 결정하는 수준 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 smtClean="0"/>
              <a:t>20% </a:t>
            </a:r>
            <a:r>
              <a:rPr lang="ko-KR" altLang="en-US" sz="1400" dirty="0" smtClean="0"/>
              <a:t>에너지만 있어도 도망가고 </a:t>
            </a:r>
            <a:r>
              <a:rPr lang="ko-KR" altLang="en-US" sz="1400" dirty="0" err="1" smtClean="0"/>
              <a:t>탱</a:t>
            </a:r>
            <a:r>
              <a:rPr lang="en-US" altLang="ko-KR" sz="1400" dirty="0" smtClean="0"/>
              <a:t>,</a:t>
            </a:r>
            <a:r>
              <a:rPr lang="ko-KR" altLang="en-US" sz="1400" dirty="0" err="1" smtClean="0"/>
              <a:t>딜</a:t>
            </a:r>
            <a:r>
              <a:rPr lang="en-US" altLang="ko-KR" sz="1400" dirty="0" smtClean="0"/>
              <a:t>,</a:t>
            </a:r>
            <a:r>
              <a:rPr lang="ko-KR" altLang="en-US" sz="1400" dirty="0" err="1" smtClean="0"/>
              <a:t>힐이</a:t>
            </a:r>
            <a:r>
              <a:rPr lang="ko-KR" altLang="en-US" sz="1400" dirty="0" smtClean="0"/>
              <a:t> 모두 조화롭게 싸우는 </a:t>
            </a:r>
            <a:r>
              <a:rPr lang="ko-KR" altLang="en-US" sz="1400" dirty="0" err="1" smtClean="0"/>
              <a:t>몬스터가</a:t>
            </a:r>
            <a:r>
              <a:rPr lang="ko-KR" altLang="en-US" sz="1400" dirty="0" smtClean="0"/>
              <a:t> 있는 </a:t>
            </a:r>
            <a:r>
              <a:rPr lang="ko-KR" altLang="en-US" sz="1400" dirty="0" err="1" smtClean="0"/>
              <a:t>던전은</a:t>
            </a:r>
            <a:r>
              <a:rPr lang="ko-KR" altLang="en-US" sz="1400" dirty="0" smtClean="0"/>
              <a:t> </a:t>
            </a:r>
            <a:endParaRPr lang="en-US" altLang="ko-KR" sz="1400" dirty="0"/>
          </a:p>
          <a:p>
            <a:r>
              <a:rPr lang="ko-KR" altLang="en-US" sz="1400" dirty="0" smtClean="0"/>
              <a:t>소수의 유저만 좋아 할 듯</a:t>
            </a:r>
            <a:endParaRPr lang="en-US" altLang="ko-KR" sz="1400" dirty="0" smtClean="0"/>
          </a:p>
          <a:p>
            <a:r>
              <a:rPr lang="ko-KR" altLang="en-US" sz="1400" b="1" dirty="0" err="1" smtClean="0"/>
              <a:t>몬스터</a:t>
            </a:r>
            <a:r>
              <a:rPr lang="ko-KR" altLang="en-US" sz="1400" b="1" dirty="0" smtClean="0"/>
              <a:t> 수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위에 레벨과 공격방식이 정해진 </a:t>
            </a:r>
            <a:r>
              <a:rPr lang="ko-KR" altLang="en-US" sz="1400" dirty="0" err="1" smtClean="0"/>
              <a:t>몬스터를</a:t>
            </a:r>
            <a:r>
              <a:rPr lang="ko-KR" altLang="en-US" sz="1400" dirty="0" smtClean="0"/>
              <a:t> 얼만큼 배치하냐에 따라 난이도가 결정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4107277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7804F878-1EE3-4155-AB43-F2E93A1F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레벨 디자인이란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5" name="Picture 2" descr="놀이 동산에 대한 이미지 검색결과">
            <a:extLst>
              <a:ext uri="{FF2B5EF4-FFF2-40B4-BE49-F238E27FC236}">
                <a16:creationId xmlns="" xmlns:a16="http://schemas.microsoft.com/office/drawing/2014/main" id="{C94D3E88-8D15-450F-AD28-980490EAA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45" y="1820780"/>
            <a:ext cx="2808312" cy="177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롤러코스터 설계에 대한 이미지 검색결과">
            <a:extLst>
              <a:ext uri="{FF2B5EF4-FFF2-40B4-BE49-F238E27FC236}">
                <a16:creationId xmlns="" xmlns:a16="http://schemas.microsoft.com/office/drawing/2014/main" id="{3EC0A358-E469-44BA-A125-43186174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789" y="1820780"/>
            <a:ext cx="2520280" cy="189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1477" y="3909012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놀이동산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97821" y="3909012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컨텐츠</a:t>
            </a:r>
            <a:r>
              <a:rPr lang="en-US" altLang="ko-KR" dirty="0" smtClean="0"/>
              <a:t>: </a:t>
            </a:r>
            <a:r>
              <a:rPr lang="ko-KR" altLang="en-US" dirty="0" smtClean="0"/>
              <a:t>놀이기구</a:t>
            </a:r>
            <a:endParaRPr lang="ko-KR" altLang="en-US" dirty="0"/>
          </a:p>
        </p:txBody>
      </p:sp>
      <p:pic>
        <p:nvPicPr>
          <p:cNvPr id="10" name="Picture 4" descr="롤러코스터 안전 수칙에 대한 이미지 검색결과">
            <a:extLst>
              <a:ext uri="{FF2B5EF4-FFF2-40B4-BE49-F238E27FC236}">
                <a16:creationId xmlns="" xmlns:a16="http://schemas.microsoft.com/office/drawing/2014/main" id="{42B27747-DBF4-4EC7-98D8-2C929628E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1" r="18908"/>
          <a:stretch/>
        </p:blipFill>
        <p:spPr bwMode="auto">
          <a:xfrm>
            <a:off x="6750149" y="1511746"/>
            <a:ext cx="1891252" cy="221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22157" y="3909012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시스템</a:t>
            </a:r>
            <a:r>
              <a:rPr lang="en-US" altLang="ko-KR" dirty="0" smtClean="0"/>
              <a:t>: </a:t>
            </a:r>
            <a:r>
              <a:rPr lang="ko-KR" altLang="en-US" dirty="0" smtClean="0"/>
              <a:t>놀이규칙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51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7804F878-1EE3-4155-AB43-F2E93A1F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레벨 디자인이란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12" name="Picture 2" descr="ë¡¤ë¬ ì½ì¤í° ëìì¸ì ëí ì´ë¯¸ì§ ê²ìê²°ê³¼">
            <a:extLst>
              <a:ext uri="{FF2B5EF4-FFF2-40B4-BE49-F238E27FC236}">
                <a16:creationId xmlns="" xmlns:a16="http://schemas.microsoft.com/office/drawing/2014/main" id="{6FB0992C-644F-48DB-907A-9AA312123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390"/>
            <a:ext cx="4646582" cy="301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403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7804F878-1EE3-4155-AB43-F2E93A1F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레벨 디자인이란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순서도: 대체 처리 4">
            <a:extLst>
              <a:ext uri="{FF2B5EF4-FFF2-40B4-BE49-F238E27FC236}">
                <a16:creationId xmlns="" xmlns:a16="http://schemas.microsoft.com/office/drawing/2014/main" id="{FE45BF04-14EF-45D8-98CF-A740F6E64F23}"/>
              </a:ext>
            </a:extLst>
          </p:cNvPr>
          <p:cNvSpPr>
            <a:spLocks/>
          </p:cNvSpPr>
          <p:nvPr/>
        </p:nvSpPr>
        <p:spPr>
          <a:xfrm>
            <a:off x="84748" y="4148018"/>
            <a:ext cx="8314973" cy="591694"/>
          </a:xfrm>
          <a:prstGeom prst="flowChartAlternateProcess">
            <a:avLst/>
          </a:prstGeom>
          <a:solidFill>
            <a:schemeClr val="bg2">
              <a:lumMod val="5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6" name="Picture 2" descr="http://www.clipartbest.com/cliparts/di7/j8g/di7j8gBxT.png">
            <a:extLst>
              <a:ext uri="{FF2B5EF4-FFF2-40B4-BE49-F238E27FC236}">
                <a16:creationId xmlns="" xmlns:a16="http://schemas.microsoft.com/office/drawing/2014/main" id="{42348E03-9A6A-4996-97AA-CAF5A3196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96" y="4216059"/>
            <a:ext cx="382701" cy="42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FB3A937-54E0-4798-BE19-67FCD5FC776F}"/>
              </a:ext>
            </a:extLst>
          </p:cNvPr>
          <p:cNvSpPr txBox="1"/>
          <p:nvPr/>
        </p:nvSpPr>
        <p:spPr>
          <a:xfrm>
            <a:off x="756847" y="4261875"/>
            <a:ext cx="48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chemeClr val="bg1"/>
                </a:solidFill>
              </a:rPr>
              <a:t>회전목마를 더 재미있게 타게 하기 위해서는</a:t>
            </a:r>
            <a:r>
              <a:rPr lang="en-US" altLang="ko-KR" sz="1800" dirty="0" smtClean="0">
                <a:solidFill>
                  <a:schemeClr val="bg1"/>
                </a:solidFill>
              </a:rPr>
              <a:t>?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46" y="725606"/>
            <a:ext cx="386715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7170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7804F878-1EE3-4155-AB43-F2E93A1F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장르별 레벨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40" y="730937"/>
            <a:ext cx="3480579" cy="1923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877199"/>
            <a:ext cx="3480579" cy="206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713" y="548934"/>
            <a:ext cx="3744416" cy="2136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491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7804F878-1EE3-4155-AB43-F2E93A1F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레벨 디자인은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83C5E39-767F-49FD-B525-06F839D7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70" y="1131590"/>
            <a:ext cx="6182836" cy="237524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620292D-A045-EA41-AC3E-364C0B95CBA4}"/>
              </a:ext>
            </a:extLst>
          </p:cNvPr>
          <p:cNvSpPr/>
          <p:nvPr/>
        </p:nvSpPr>
        <p:spPr>
          <a:xfrm>
            <a:off x="564704" y="3781282"/>
            <a:ext cx="67604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/>
              <a:t>다양한 </a:t>
            </a:r>
            <a:r>
              <a:rPr lang="ko-KR" altLang="en-US" sz="2400" dirty="0"/>
              <a:t>영역의 복합적 </a:t>
            </a:r>
            <a:r>
              <a:rPr lang="ko-KR" altLang="en-US" sz="2400" dirty="0" smtClean="0"/>
              <a:t>디자인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결론은 레벨디자인은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.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시스템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밸런스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배치 등을 조율하여 재미를 구해내는 일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1783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7804F878-1EE3-4155-AB43-F2E93A1F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레벨 디자인은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7056B66-810B-4B3C-85B9-FE7779DC9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60" y="578486"/>
            <a:ext cx="6099432" cy="36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98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7804F878-1EE3-4155-AB43-F2E93A1F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좋은 레벨 디자인은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11" y="608457"/>
            <a:ext cx="1883878" cy="313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845" y="641998"/>
            <a:ext cx="1911275" cy="310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451" y="641998"/>
            <a:ext cx="1939359" cy="3117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대체 처리 8">
            <a:extLst>
              <a:ext uri="{FF2B5EF4-FFF2-40B4-BE49-F238E27FC236}">
                <a16:creationId xmlns="" xmlns:a16="http://schemas.microsoft.com/office/drawing/2014/main" id="{FE45BF04-14EF-45D8-98CF-A740F6E64F23}"/>
              </a:ext>
            </a:extLst>
          </p:cNvPr>
          <p:cNvSpPr>
            <a:spLocks/>
          </p:cNvSpPr>
          <p:nvPr/>
        </p:nvSpPr>
        <p:spPr>
          <a:xfrm>
            <a:off x="84748" y="4148018"/>
            <a:ext cx="8314973" cy="591694"/>
          </a:xfrm>
          <a:prstGeom prst="flowChartAlternateProcess">
            <a:avLst/>
          </a:prstGeom>
          <a:solidFill>
            <a:schemeClr val="bg2">
              <a:lumMod val="5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0" name="Picture 2" descr="http://www.clipartbest.com/cliparts/di7/j8g/di7j8gBxT.png">
            <a:extLst>
              <a:ext uri="{FF2B5EF4-FFF2-40B4-BE49-F238E27FC236}">
                <a16:creationId xmlns="" xmlns:a16="http://schemas.microsoft.com/office/drawing/2014/main" id="{42348E03-9A6A-4996-97AA-CAF5A3196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96" y="4216059"/>
            <a:ext cx="382701" cy="42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FB3A937-54E0-4798-BE19-67FCD5FC776F}"/>
              </a:ext>
            </a:extLst>
          </p:cNvPr>
          <p:cNvSpPr txBox="1"/>
          <p:nvPr/>
        </p:nvSpPr>
        <p:spPr>
          <a:xfrm>
            <a:off x="756847" y="42618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chemeClr val="bg1"/>
                </a:solidFill>
              </a:rPr>
              <a:t>성장곡</a:t>
            </a:r>
            <a:r>
              <a:rPr lang="ko-KR" altLang="en-US" sz="1800" dirty="0">
                <a:solidFill>
                  <a:schemeClr val="bg1"/>
                </a:solidFill>
              </a:rPr>
              <a:t>선</a:t>
            </a:r>
          </a:p>
        </p:txBody>
      </p:sp>
    </p:spTree>
    <p:extLst>
      <p:ext uri="{BB962C8B-B14F-4D97-AF65-F5344CB8AC3E}">
        <p14:creationId xmlns:p14="http://schemas.microsoft.com/office/powerpoint/2010/main" val="1868651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5985</TotalTime>
  <Words>421</Words>
  <Application>Microsoft Office PowerPoint</Application>
  <PresentationFormat>화면 슬라이드 쇼(16:9)</PresentationFormat>
  <Paragraphs>83</Paragraphs>
  <Slides>20</Slides>
  <Notes>11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시작하기 전 </vt:lpstr>
      <vt:lpstr>시작하기 전 </vt:lpstr>
      <vt:lpstr>레벨 디자인이란?</vt:lpstr>
      <vt:lpstr>레벨 디자인이란?</vt:lpstr>
      <vt:lpstr>레벨 디자인이란?</vt:lpstr>
      <vt:lpstr>장르별 레벨?</vt:lpstr>
      <vt:lpstr>레벨 디자인은?</vt:lpstr>
      <vt:lpstr>레벨 디자인은?</vt:lpstr>
      <vt:lpstr>좋은 레벨 디자인은?</vt:lpstr>
      <vt:lpstr>좋은 레벨 디자인은?</vt:lpstr>
      <vt:lpstr>좋은 레벨 디자인은?</vt:lpstr>
      <vt:lpstr>일상에서의 레벨 디자인</vt:lpstr>
      <vt:lpstr>레벨 디자인 컨셉</vt:lpstr>
      <vt:lpstr>맵 디자인 방법론</vt:lpstr>
      <vt:lpstr>맵 디자인 기초 스케치</vt:lpstr>
      <vt:lpstr>맵 디자인 기초 스케치</vt:lpstr>
      <vt:lpstr>맵 디자인 기초 스케치</vt:lpstr>
      <vt:lpstr>맵 디자인 기초 스케치</vt:lpstr>
      <vt:lpstr>PowerPoint 프레젠테이션</vt:lpstr>
      <vt:lpstr>레벨 디자인의 요소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유승환</dc:creator>
  <cp:lastModifiedBy>ss</cp:lastModifiedBy>
  <cp:revision>378</cp:revision>
  <dcterms:created xsi:type="dcterms:W3CDTF">2015-01-28T07:29:09Z</dcterms:created>
  <dcterms:modified xsi:type="dcterms:W3CDTF">2020-11-08T05:28:47Z</dcterms:modified>
</cp:coreProperties>
</file>